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14.png" ContentType="image/png"/>
  <Override PartName="/ppt/media/image13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2.jpeg" ContentType="image/jpeg"/>
  <Override PartName="/ppt/media/image7.png" ContentType="image/png"/>
  <Override PartName="/ppt/media/image4.png" ContentType="image/png"/>
  <Override PartName="/ppt/media/image3.jpeg" ContentType="image/jpeg"/>
  <Override PartName="/ppt/media/image2.png" ContentType="image/png"/>
  <Override PartName="/ppt/media/image11.png" ContentType="image/png"/>
  <Override PartName="/ppt/media/image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</p:sldIdLst>
  <p:sldSz cx="42794237" cy="302672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139480" y="7082280"/>
            <a:ext cx="3851424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2139480" y="16251480"/>
            <a:ext cx="3851424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139480" y="70822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874320" y="70822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21874320" y="162514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2139480" y="162514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2139480" y="7082280"/>
            <a:ext cx="38514240" cy="175546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2139480" y="7082280"/>
            <a:ext cx="38514240" cy="175546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0395360" y="7081920"/>
            <a:ext cx="22002480" cy="175546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0395360" y="7081920"/>
            <a:ext cx="22002480" cy="17554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2139480" y="7082280"/>
            <a:ext cx="38514240" cy="17555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2139480" y="7082280"/>
            <a:ext cx="38514240" cy="175546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2139480" y="7082280"/>
            <a:ext cx="18794880" cy="175546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21874320" y="7082280"/>
            <a:ext cx="18794880" cy="175546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2139480" y="1207440"/>
            <a:ext cx="38514240" cy="2342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2139480" y="70822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2139480" y="162514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21874320" y="7082280"/>
            <a:ext cx="18794880" cy="175546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139480" y="7082280"/>
            <a:ext cx="18794880" cy="175546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1874320" y="70822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1874320" y="162514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139480" y="70822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1874320" y="7082280"/>
            <a:ext cx="1879488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2139480" y="16251480"/>
            <a:ext cx="38514240" cy="8373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2139480" y="1207440"/>
            <a:ext cx="38514240" cy="5054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2139480" y="7082280"/>
            <a:ext cx="38514240" cy="175546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jpeg"/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14666760" y="8890560"/>
            <a:ext cx="13678560" cy="6075000"/>
          </a:xfrm>
          <a:prstGeom prst="rect">
            <a:avLst/>
          </a:prstGeom>
          <a:solidFill>
            <a:srgbClr val="ccffff"/>
          </a:solidFill>
          <a:ln w="25560">
            <a:noFill/>
          </a:ln>
        </p:spPr>
      </p:sp>
      <p:sp>
        <p:nvSpPr>
          <p:cNvPr id="37" name="CustomShape 2"/>
          <p:cNvSpPr/>
          <p:nvPr/>
        </p:nvSpPr>
        <p:spPr>
          <a:xfrm>
            <a:off x="14538960" y="21671280"/>
            <a:ext cx="13678560" cy="7773480"/>
          </a:xfrm>
          <a:prstGeom prst="rect">
            <a:avLst/>
          </a:prstGeom>
          <a:solidFill>
            <a:srgbClr val="ccffff"/>
          </a:solidFill>
          <a:ln w="25560">
            <a:noFill/>
          </a:ln>
        </p:spPr>
      </p:sp>
      <p:sp>
        <p:nvSpPr>
          <p:cNvPr id="38" name="CustomShape 3"/>
          <p:cNvSpPr/>
          <p:nvPr/>
        </p:nvSpPr>
        <p:spPr>
          <a:xfrm>
            <a:off x="493560" y="17282160"/>
            <a:ext cx="13678560" cy="3886560"/>
          </a:xfrm>
          <a:prstGeom prst="rect">
            <a:avLst/>
          </a:prstGeom>
          <a:solidFill>
            <a:srgbClr val="ccffcc"/>
          </a:solidFill>
          <a:ln w="25560">
            <a:noFill/>
          </a:ln>
        </p:spPr>
      </p:sp>
      <p:sp>
        <p:nvSpPr>
          <p:cNvPr id="39" name="CustomShape 4"/>
          <p:cNvSpPr/>
          <p:nvPr/>
        </p:nvSpPr>
        <p:spPr>
          <a:xfrm>
            <a:off x="28653840" y="4512600"/>
            <a:ext cx="13679640" cy="6459120"/>
          </a:xfrm>
          <a:prstGeom prst="rect">
            <a:avLst/>
          </a:prstGeom>
          <a:solidFill>
            <a:srgbClr val="ffffcc"/>
          </a:solidFill>
          <a:ln w="25560">
            <a:noFill/>
          </a:ln>
        </p:spPr>
      </p:sp>
      <p:sp>
        <p:nvSpPr>
          <p:cNvPr id="40" name="CustomShape 5"/>
          <p:cNvSpPr/>
          <p:nvPr/>
        </p:nvSpPr>
        <p:spPr>
          <a:xfrm>
            <a:off x="362880" y="4440240"/>
            <a:ext cx="13679640" cy="5377680"/>
          </a:xfrm>
          <a:prstGeom prst="rect">
            <a:avLst/>
          </a:prstGeom>
          <a:solidFill>
            <a:srgbClr val="ccffcc"/>
          </a:solidFill>
          <a:ln w="25560">
            <a:noFill/>
          </a:ln>
        </p:spPr>
      </p:sp>
      <p:sp>
        <p:nvSpPr>
          <p:cNvPr id="41" name="CustomShape 6"/>
          <p:cNvSpPr/>
          <p:nvPr/>
        </p:nvSpPr>
        <p:spPr>
          <a:xfrm>
            <a:off x="28803600" y="21945600"/>
            <a:ext cx="13678560" cy="4388040"/>
          </a:xfrm>
          <a:prstGeom prst="rect">
            <a:avLst/>
          </a:prstGeom>
          <a:solidFill>
            <a:srgbClr val="b7dee8"/>
          </a:solidFill>
          <a:ln w="25560">
            <a:noFill/>
          </a:ln>
        </p:spPr>
      </p:sp>
      <p:sp>
        <p:nvSpPr>
          <p:cNvPr id="42" name="CustomShape 7"/>
          <p:cNvSpPr/>
          <p:nvPr/>
        </p:nvSpPr>
        <p:spPr>
          <a:xfrm>
            <a:off x="0" y="961560"/>
            <a:ext cx="42792840" cy="3028680"/>
          </a:xfrm>
          <a:prstGeom prst="rect">
            <a:avLst/>
          </a:prstGeom>
          <a:solidFill>
            <a:srgbClr val="31859c"/>
          </a:solidFill>
          <a:ln w="25560">
            <a:noFill/>
          </a:ln>
        </p:spPr>
      </p:sp>
      <p:sp>
        <p:nvSpPr>
          <p:cNvPr id="43" name="CustomShape 8"/>
          <p:cNvSpPr/>
          <p:nvPr/>
        </p:nvSpPr>
        <p:spPr>
          <a:xfrm>
            <a:off x="408960" y="4525560"/>
            <a:ext cx="13678560" cy="84816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Introduction and Motivation</a:t>
            </a:r>
            <a:endParaRPr/>
          </a:p>
        </p:txBody>
      </p:sp>
      <p:sp>
        <p:nvSpPr>
          <p:cNvPr id="44" name="CustomShape 9"/>
          <p:cNvSpPr/>
          <p:nvPr/>
        </p:nvSpPr>
        <p:spPr>
          <a:xfrm>
            <a:off x="0" y="924120"/>
            <a:ext cx="42609960" cy="1796400"/>
          </a:xfrm>
          <a:prstGeom prst="rect">
            <a:avLst/>
          </a:prstGeom>
          <a:noFill/>
          <a:ln>
            <a:noFill/>
          </a:ln>
        </p:spPr>
        <p:txBody>
          <a:bodyPr lIns="121680" rIns="121680" tIns="60840" bIns="60840"/>
          <a:p>
            <a:r>
              <a:rPr b="1" lang="en-US" sz="7200">
                <a:solidFill>
                  <a:srgbClr val="ffffff"/>
                </a:solidFill>
                <a:latin typeface="Arial"/>
              </a:rPr>
              <a:t>Hashtag Segmentation of Conversational Tweets in Turkish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45" name="CustomShape 10"/>
          <p:cNvSpPr/>
          <p:nvPr/>
        </p:nvSpPr>
        <p:spPr>
          <a:xfrm>
            <a:off x="0" y="2381760"/>
            <a:ext cx="42793200" cy="1329840"/>
          </a:xfrm>
          <a:prstGeom prst="rect">
            <a:avLst/>
          </a:prstGeom>
          <a:noFill/>
          <a:ln>
            <a:noFill/>
          </a:ln>
        </p:spPr>
        <p:txBody>
          <a:bodyPr lIns="121680" rIns="121680" tIns="60840" bIns="60840"/>
          <a:p>
            <a:pPr algn="ctr">
              <a:lnSpc>
                <a:spcPct val="100000"/>
              </a:lnSpc>
            </a:pPr>
            <a:r>
              <a:rPr b="1" lang="en-US" sz="4400">
                <a:solidFill>
                  <a:srgbClr val="ffffff"/>
                </a:solidFill>
                <a:latin typeface="Arial"/>
              </a:rPr>
              <a:t>Utku SARIDEDE  Şevket TOPUZ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en-US" sz="4400">
                <a:solidFill>
                  <a:srgbClr val="ffffff"/>
                </a:solidFill>
                <a:latin typeface="Arial"/>
              </a:rPr>
              <a:t>Advisor: Arzucan ÖZGÜR</a:t>
            </a:r>
            <a:endParaRPr/>
          </a:p>
        </p:txBody>
      </p:sp>
      <p:sp>
        <p:nvSpPr>
          <p:cNvPr id="46" name="CustomShape 11"/>
          <p:cNvSpPr/>
          <p:nvPr/>
        </p:nvSpPr>
        <p:spPr>
          <a:xfrm>
            <a:off x="14248440" y="4297680"/>
            <a:ext cx="13678560" cy="84816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Execution Processes of Application</a:t>
            </a:r>
            <a:endParaRPr/>
          </a:p>
        </p:txBody>
      </p:sp>
      <p:sp>
        <p:nvSpPr>
          <p:cNvPr id="47" name="CustomShape 12"/>
          <p:cNvSpPr/>
          <p:nvPr/>
        </p:nvSpPr>
        <p:spPr>
          <a:xfrm>
            <a:off x="651960" y="5355720"/>
            <a:ext cx="13100400" cy="4200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1" lang="en-US" sz="3000">
                <a:solidFill>
                  <a:srgbClr val="e46c0a"/>
                </a:solidFill>
                <a:latin typeface="Arial"/>
              </a:rPr>
              <a:t>Motivation: 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3000">
                <a:solidFill>
                  <a:srgbClr val="000000"/>
                </a:solidFill>
                <a:latin typeface="Arial"/>
              </a:rPr>
              <a:t>Twitter is the latest social networking tool which affects everything related to the person. A hashtag is defined by any string prefixed with a “#”. It is a type of label or meta-data letters.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</a:pPr>
            <a:r>
              <a:rPr b="1" lang="en-US" sz="3000">
                <a:solidFill>
                  <a:srgbClr val="e46c0a"/>
                </a:solidFill>
                <a:latin typeface="Arial"/>
              </a:rPr>
              <a:t>Targets:</a:t>
            </a:r>
            <a:r>
              <a:rPr lang="en-US" sz="3000">
                <a:solidFill>
                  <a:srgbClr val="e46c0a"/>
                </a:solidFill>
                <a:latin typeface="Arial"/>
              </a:rPr>
              <a:t> 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Creating corpus with Turkish tweets.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Implementing an application to segment hashtags into meaningful words.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</p:txBody>
      </p:sp>
      <p:sp>
        <p:nvSpPr>
          <p:cNvPr id="48" name="CustomShape 13"/>
          <p:cNvSpPr/>
          <p:nvPr/>
        </p:nvSpPr>
        <p:spPr>
          <a:xfrm>
            <a:off x="30481200" y="8146800"/>
            <a:ext cx="183240" cy="13680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CustomShape 14"/>
          <p:cNvSpPr/>
          <p:nvPr/>
        </p:nvSpPr>
        <p:spPr>
          <a:xfrm>
            <a:off x="491040" y="24642720"/>
            <a:ext cx="13344120" cy="5123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Times New Roman"/>
                <a:ea typeface="Times New Roman"/>
              </a:rPr>
              <a:t> 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Cambria"/>
                <a:ea typeface="ＭＳ 明朝"/>
              </a:rPr>
              <a:t> 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200">
                <a:solidFill>
                  <a:srgbClr val="000000"/>
                </a:solidFill>
                <a:latin typeface="Times New Roman"/>
                <a:ea typeface="ＭＳ 明朝"/>
              </a:rPr>
              <a:t> 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200">
                <a:solidFill>
                  <a:srgbClr val="000000"/>
                </a:solidFill>
                <a:latin typeface="Times New Roman"/>
                <a:ea typeface="ＭＳ 明朝"/>
              </a:rPr>
              <a:t> </a:t>
            </a:r>
            <a:endParaRPr/>
          </a:p>
          <a:p>
            <a:pPr algn="just">
              <a:lnSpc>
                <a:spcPct val="100000"/>
              </a:lnSpc>
            </a:pPr>
            <a:r>
              <a:rPr lang="en-US" sz="200">
                <a:solidFill>
                  <a:srgbClr val="000000"/>
                </a:solidFill>
                <a:latin typeface="Times New Roman"/>
                <a:ea typeface="ＭＳ 明朝"/>
              </a:rPr>
              <a:t> </a:t>
            </a:r>
            <a:endParaRPr/>
          </a:p>
        </p:txBody>
      </p:sp>
      <p:sp>
        <p:nvSpPr>
          <p:cNvPr id="50" name="CustomShape 15"/>
          <p:cNvSpPr/>
          <p:nvPr/>
        </p:nvSpPr>
        <p:spPr>
          <a:xfrm>
            <a:off x="493560" y="17647920"/>
            <a:ext cx="13678560" cy="84816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Creating Turkish Corpus</a:t>
            </a:r>
            <a:endParaRPr/>
          </a:p>
        </p:txBody>
      </p:sp>
      <p:sp>
        <p:nvSpPr>
          <p:cNvPr id="51" name="CustomShape 16"/>
          <p:cNvSpPr/>
          <p:nvPr/>
        </p:nvSpPr>
        <p:spPr>
          <a:xfrm>
            <a:off x="28653840" y="5094360"/>
            <a:ext cx="13678560" cy="84816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Test</a:t>
            </a:r>
            <a:endParaRPr/>
          </a:p>
        </p:txBody>
      </p:sp>
      <p:sp>
        <p:nvSpPr>
          <p:cNvPr id="52" name="CustomShape 17"/>
          <p:cNvSpPr/>
          <p:nvPr/>
        </p:nvSpPr>
        <p:spPr>
          <a:xfrm>
            <a:off x="1254600" y="18653760"/>
            <a:ext cx="13100400" cy="2373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Turkish tweets gathered from Twitter.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Hashtag rules were implemented.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Hashtags and texts were extracted from tweets.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Stored unique hashtags and texts in database.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53" name="CustomShape 18"/>
          <p:cNvSpPr/>
          <p:nvPr/>
        </p:nvSpPr>
        <p:spPr>
          <a:xfrm>
            <a:off x="389880" y="10118520"/>
            <a:ext cx="13678560" cy="84816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The Way of Implementation</a:t>
            </a:r>
            <a:endParaRPr/>
          </a:p>
        </p:txBody>
      </p:sp>
      <p:sp>
        <p:nvSpPr>
          <p:cNvPr id="54" name="CustomShape 19"/>
          <p:cNvSpPr/>
          <p:nvPr/>
        </p:nvSpPr>
        <p:spPr>
          <a:xfrm>
            <a:off x="28748520" y="16002000"/>
            <a:ext cx="13678560" cy="84816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Result</a:t>
            </a:r>
            <a:endParaRPr/>
          </a:p>
        </p:txBody>
      </p:sp>
      <p:sp>
        <p:nvSpPr>
          <p:cNvPr id="55" name="CustomShape 20"/>
          <p:cNvSpPr/>
          <p:nvPr/>
        </p:nvSpPr>
        <p:spPr>
          <a:xfrm>
            <a:off x="28803600" y="22041000"/>
            <a:ext cx="13678560" cy="90936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400">
                <a:solidFill>
                  <a:srgbClr val="000000"/>
                </a:solidFill>
                <a:latin typeface="Arial"/>
              </a:rPr>
              <a:t>Future Works</a:t>
            </a:r>
            <a:endParaRPr/>
          </a:p>
        </p:txBody>
      </p:sp>
      <p:sp>
        <p:nvSpPr>
          <p:cNvPr id="56" name="CustomShape 21"/>
          <p:cNvSpPr/>
          <p:nvPr/>
        </p:nvSpPr>
        <p:spPr>
          <a:xfrm>
            <a:off x="28803600" y="26639280"/>
            <a:ext cx="13556520" cy="2879280"/>
          </a:xfrm>
          <a:prstGeom prst="rect">
            <a:avLst/>
          </a:prstGeom>
          <a:solidFill>
            <a:srgbClr val="ffffcc"/>
          </a:solidFill>
          <a:ln w="25560">
            <a:noFill/>
          </a:ln>
        </p:spPr>
      </p:sp>
      <p:sp>
        <p:nvSpPr>
          <p:cNvPr id="57" name="CustomShape 22"/>
          <p:cNvSpPr/>
          <p:nvPr/>
        </p:nvSpPr>
        <p:spPr>
          <a:xfrm>
            <a:off x="28803600" y="26785080"/>
            <a:ext cx="13605840" cy="848160"/>
          </a:xfrm>
          <a:prstGeom prst="rect">
            <a:avLst/>
          </a:prstGeom>
          <a:noFill/>
          <a:ln>
            <a:noFill/>
          </a:ln>
        </p:spPr>
        <p:txBody>
          <a:bodyPr lIns="87120" rIns="87120" tIns="43560" bIns="43560"/>
          <a:p>
            <a:pPr algn="ctr">
              <a:lnSpc>
                <a:spcPct val="100000"/>
              </a:lnSpc>
            </a:pPr>
            <a:r>
              <a:rPr b="1" lang="en-US" sz="5000">
                <a:solidFill>
                  <a:srgbClr val="000000"/>
                </a:solidFill>
                <a:latin typeface="Arial"/>
              </a:rPr>
              <a:t>Special Thanks</a:t>
            </a:r>
            <a:endParaRPr/>
          </a:p>
        </p:txBody>
      </p:sp>
      <p:sp>
        <p:nvSpPr>
          <p:cNvPr id="58" name="CustomShape 23"/>
          <p:cNvSpPr/>
          <p:nvPr/>
        </p:nvSpPr>
        <p:spPr>
          <a:xfrm>
            <a:off x="28803600" y="27708480"/>
            <a:ext cx="13556520" cy="1459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Arzucan Özgür</a:t>
            </a:r>
            <a:endParaRPr/>
          </a:p>
          <a:p>
            <a:pPr algn="ctr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Arda Çelebi</a:t>
            </a:r>
            <a:endParaRPr/>
          </a:p>
          <a:p>
            <a:pPr algn="ctr">
              <a:lnSpc>
                <a:spcPct val="100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</a:rPr>
              <a:t>Mert Cem Taşdemir</a:t>
            </a:r>
            <a:endParaRPr/>
          </a:p>
        </p:txBody>
      </p:sp>
      <p:sp>
        <p:nvSpPr>
          <p:cNvPr id="59" name="CustomShape 24"/>
          <p:cNvSpPr/>
          <p:nvPr/>
        </p:nvSpPr>
        <p:spPr>
          <a:xfrm>
            <a:off x="28865880" y="22832280"/>
            <a:ext cx="13100400" cy="3501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Vocabulary of corpus feature can be added.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More than four letter feature can be added.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The size of corpus can be extended.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The irrelevant data can be removed from corpus.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The tweets which contain foreign words as hashtags can be removed.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More efficient application can be developed.</a:t>
            </a:r>
            <a:endParaRPr/>
          </a:p>
        </p:txBody>
      </p:sp>
      <p:pic>
        <p:nvPicPr>
          <p:cNvPr id="60" name="Picture 57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834280" y="731520"/>
            <a:ext cx="3474000" cy="3473640"/>
          </a:xfrm>
          <a:prstGeom prst="rect">
            <a:avLst/>
          </a:prstGeom>
          <a:ln w="63360">
            <a:noFill/>
          </a:ln>
        </p:spPr>
      </p:pic>
      <p:pic>
        <p:nvPicPr>
          <p:cNvPr id="6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623880" y="967680"/>
            <a:ext cx="4845240" cy="3025440"/>
          </a:xfrm>
          <a:prstGeom prst="rect">
            <a:avLst/>
          </a:prstGeom>
          <a:ln>
            <a:noFill/>
          </a:ln>
        </p:spPr>
      </p:pic>
      <p:pic>
        <p:nvPicPr>
          <p:cNvPr id="6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920240" y="11612880"/>
            <a:ext cx="10788840" cy="4753800"/>
          </a:xfrm>
          <a:prstGeom prst="rect">
            <a:avLst/>
          </a:prstGeom>
          <a:ln>
            <a:noFill/>
          </a:ln>
        </p:spPr>
      </p:pic>
      <p:pic>
        <p:nvPicPr>
          <p:cNvPr id="63" name="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548640" y="21396960"/>
            <a:ext cx="13583880" cy="4205160"/>
          </a:xfrm>
          <a:prstGeom prst="rect">
            <a:avLst/>
          </a:prstGeom>
          <a:ln>
            <a:noFill/>
          </a:ln>
        </p:spPr>
      </p:pic>
      <p:pic>
        <p:nvPicPr>
          <p:cNvPr id="64" name="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16276320" y="6074640"/>
            <a:ext cx="9891360" cy="1788120"/>
          </a:xfrm>
          <a:prstGeom prst="rect">
            <a:avLst/>
          </a:prstGeom>
          <a:ln>
            <a:noFill/>
          </a:ln>
        </p:spPr>
      </p:pic>
      <p:sp>
        <p:nvSpPr>
          <p:cNvPr id="65" name="CustomShape 25"/>
          <p:cNvSpPr/>
          <p:nvPr/>
        </p:nvSpPr>
        <p:spPr>
          <a:xfrm>
            <a:off x="15361920" y="8890560"/>
            <a:ext cx="11886120" cy="80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5000">
                <a:latin typeface="Arial"/>
              </a:rPr>
              <a:t>Training Features</a:t>
            </a:r>
            <a:endParaRPr/>
          </a:p>
        </p:txBody>
      </p:sp>
      <p:sp>
        <p:nvSpPr>
          <p:cNvPr id="66" name="CustomShape 26"/>
          <p:cNvSpPr/>
          <p:nvPr/>
        </p:nvSpPr>
        <p:spPr>
          <a:xfrm>
            <a:off x="15361920" y="9817200"/>
            <a:ext cx="11886120" cy="4781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000">
                <a:latin typeface="Arial"/>
              </a:rPr>
              <a:t>• </a:t>
            </a:r>
            <a:r>
              <a:rPr lang="en-US" sz="3000">
                <a:latin typeface="Arial"/>
              </a:rPr>
              <a:t>m1: It has current and next two characters as lower case. It includes ”@” in the case of out of bounds.</a:t>
            </a:r>
            <a:endParaRPr/>
          </a:p>
          <a:p>
            <a:r>
              <a:rPr lang="en-US" sz="3000">
                <a:latin typeface="Arial"/>
              </a:rPr>
              <a:t>• </a:t>
            </a:r>
            <a:r>
              <a:rPr lang="en-US" sz="3000">
                <a:latin typeface="Arial"/>
              </a:rPr>
              <a:t>m2: It has current and next two characters as no lower or uppercase action. It includes ”@” in the case of out</a:t>
            </a:r>
            <a:endParaRPr/>
          </a:p>
          <a:p>
            <a:r>
              <a:rPr lang="en-US" sz="3000">
                <a:latin typeface="Arial"/>
              </a:rPr>
              <a:t>of bounds.</a:t>
            </a:r>
            <a:endParaRPr/>
          </a:p>
          <a:p>
            <a:r>
              <a:rPr lang="en-US" sz="3000">
                <a:latin typeface="Arial"/>
              </a:rPr>
              <a:t>• </a:t>
            </a:r>
            <a:r>
              <a:rPr lang="en-US" sz="3000">
                <a:latin typeface="Arial"/>
              </a:rPr>
              <a:t>m3: It checks current and next two characters. It writes ”x” for lowercase, ”X” for uppercase and ”@” for out</a:t>
            </a:r>
            <a:endParaRPr/>
          </a:p>
          <a:p>
            <a:r>
              <a:rPr lang="en-US" sz="3000">
                <a:latin typeface="Arial"/>
              </a:rPr>
              <a:t>of bounds situation.</a:t>
            </a:r>
            <a:endParaRPr/>
          </a:p>
          <a:p>
            <a:r>
              <a:rPr lang="en-US" sz="3000">
                <a:latin typeface="Arial"/>
              </a:rPr>
              <a:t>• </a:t>
            </a:r>
            <a:r>
              <a:rPr lang="en-US" sz="3000">
                <a:latin typeface="Arial"/>
              </a:rPr>
              <a:t>m4: It checks previous, current and next characters. It writes ”x” for lowercase, ”X” for uppercase and ”@”</a:t>
            </a:r>
            <a:endParaRPr/>
          </a:p>
          <a:p>
            <a:r>
              <a:rPr lang="en-US" sz="3000">
                <a:latin typeface="Arial"/>
              </a:rPr>
              <a:t>for out of bounds situation.</a:t>
            </a:r>
            <a:endParaRPr/>
          </a:p>
        </p:txBody>
      </p:sp>
      <p:sp>
        <p:nvSpPr>
          <p:cNvPr id="67" name="CustomShape 27"/>
          <p:cNvSpPr/>
          <p:nvPr/>
        </p:nvSpPr>
        <p:spPr>
          <a:xfrm>
            <a:off x="15361920" y="8890560"/>
            <a:ext cx="11886120" cy="80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5000">
                <a:latin typeface="Arial"/>
              </a:rPr>
              <a:t>Training Features</a:t>
            </a:r>
            <a:endParaRPr/>
          </a:p>
        </p:txBody>
      </p:sp>
      <p:sp>
        <p:nvSpPr>
          <p:cNvPr id="68" name="CustomShape 28"/>
          <p:cNvSpPr/>
          <p:nvPr/>
        </p:nvSpPr>
        <p:spPr>
          <a:xfrm>
            <a:off x="15636240" y="15657120"/>
            <a:ext cx="11886120" cy="80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5000">
                <a:latin typeface="Arial"/>
              </a:rPr>
              <a:t>Example</a:t>
            </a:r>
            <a:endParaRPr/>
          </a:p>
        </p:txBody>
      </p:sp>
      <p:sp>
        <p:nvSpPr>
          <p:cNvPr id="69" name="CustomShape 29"/>
          <p:cNvSpPr/>
          <p:nvPr/>
        </p:nvSpPr>
        <p:spPr>
          <a:xfrm>
            <a:off x="16184880" y="16733520"/>
            <a:ext cx="10971720" cy="3279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200">
                <a:latin typeface="Arial"/>
              </a:rPr>
              <a:t>#HiçMi</a:t>
            </a:r>
            <a:endParaRPr/>
          </a:p>
          <a:p>
            <a:endParaRPr/>
          </a:p>
          <a:p>
            <a:r>
              <a:rPr lang="en-US" sz="3200">
                <a:latin typeface="Arial"/>
              </a:rPr>
              <a:t>H           B     m1=hiç     m2=Hiç     m3=Xxx     m4=@Xx</a:t>
            </a:r>
            <a:endParaRPr/>
          </a:p>
          <a:p>
            <a:r>
              <a:rPr lang="en-US" sz="3200">
                <a:latin typeface="Arial"/>
              </a:rPr>
              <a:t>i             I      m1=içm     m2=içM     m3=xxX     m4=Xxx</a:t>
            </a:r>
            <a:endParaRPr/>
          </a:p>
          <a:p>
            <a:r>
              <a:rPr lang="en-US" sz="3200">
                <a:latin typeface="Arial"/>
              </a:rPr>
              <a:t>ç            I      m1=çmi     m2=çMi     m3=xXx     m4=xxX</a:t>
            </a:r>
            <a:endParaRPr/>
          </a:p>
          <a:p>
            <a:r>
              <a:rPr lang="en-US" sz="3200">
                <a:latin typeface="Arial"/>
              </a:rPr>
              <a:t>M           B    m1=mi@    m2=Mi@    m3=Xx@    m4=xXx</a:t>
            </a:r>
            <a:endParaRPr/>
          </a:p>
          <a:p>
            <a:r>
              <a:rPr lang="en-US" sz="3200">
                <a:latin typeface="Arial"/>
              </a:rPr>
              <a:t>i             I      m1=i@@   m2=i@@   m3=x@@    m4=Xx@</a:t>
            </a:r>
            <a:endParaRPr/>
          </a:p>
        </p:txBody>
      </p:sp>
      <p:sp>
        <p:nvSpPr>
          <p:cNvPr id="70" name="Line 30"/>
          <p:cNvSpPr/>
          <p:nvPr/>
        </p:nvSpPr>
        <p:spPr>
          <a:xfrm>
            <a:off x="16824960" y="179222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71" name="Line 31"/>
          <p:cNvSpPr/>
          <p:nvPr/>
        </p:nvSpPr>
        <p:spPr>
          <a:xfrm>
            <a:off x="16824960" y="183794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72" name="Line 32"/>
          <p:cNvSpPr/>
          <p:nvPr/>
        </p:nvSpPr>
        <p:spPr>
          <a:xfrm>
            <a:off x="16824960" y="197510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73" name="Line 33"/>
          <p:cNvSpPr/>
          <p:nvPr/>
        </p:nvSpPr>
        <p:spPr>
          <a:xfrm>
            <a:off x="16824960" y="192938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74" name="Line 34"/>
          <p:cNvSpPr/>
          <p:nvPr/>
        </p:nvSpPr>
        <p:spPr>
          <a:xfrm>
            <a:off x="16824960" y="18836640"/>
            <a:ext cx="6400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pic>
        <p:nvPicPr>
          <p:cNvPr id="75" name="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31912560" y="16760880"/>
            <a:ext cx="7725600" cy="5000760"/>
          </a:xfrm>
          <a:prstGeom prst="rect">
            <a:avLst/>
          </a:prstGeom>
          <a:ln>
            <a:noFill/>
          </a:ln>
        </p:spPr>
      </p:pic>
      <p:sp>
        <p:nvSpPr>
          <p:cNvPr id="76" name="CustomShape 35"/>
          <p:cNvSpPr/>
          <p:nvPr/>
        </p:nvSpPr>
        <p:spPr>
          <a:xfrm>
            <a:off x="31912560" y="22677120"/>
            <a:ext cx="179640" cy="34524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CustomShape 36"/>
          <p:cNvSpPr/>
          <p:nvPr/>
        </p:nvSpPr>
        <p:spPr>
          <a:xfrm>
            <a:off x="31821120" y="23865840"/>
            <a:ext cx="179640" cy="34524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CustomShape 37"/>
          <p:cNvSpPr/>
          <p:nvPr/>
        </p:nvSpPr>
        <p:spPr>
          <a:xfrm>
            <a:off x="28778040" y="6490080"/>
            <a:ext cx="13008960" cy="4298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	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In order to create test data, we get 1000 random hashtags from our database.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We separated words manually.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Finally, we have one original test data and one manually separated test data.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Used our model to segment original test data.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Store them together.</a:t>
            </a:r>
            <a:endParaRPr/>
          </a:p>
          <a:p>
            <a:pPr algn="just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</a:rPr>
              <a:t>Calculated precision, recall, f-measure and accuracy.</a:t>
            </a:r>
            <a:endParaRPr/>
          </a:p>
        </p:txBody>
      </p:sp>
      <p:sp>
        <p:nvSpPr>
          <p:cNvPr id="79" name="CustomShape 38"/>
          <p:cNvSpPr/>
          <p:nvPr/>
        </p:nvSpPr>
        <p:spPr>
          <a:xfrm>
            <a:off x="34930080" y="11155680"/>
            <a:ext cx="5302440" cy="4753800"/>
          </a:xfrm>
          <a:prstGeom prst="rect">
            <a:avLst/>
          </a:prstGeom>
          <a:solidFill>
            <a:srgbClr val="ffffcc"/>
          </a:solidFill>
          <a:ln w="25560">
            <a:noFill/>
          </a:ln>
        </p:spPr>
      </p:sp>
      <p:sp>
        <p:nvSpPr>
          <p:cNvPr id="80" name="CustomShape 39"/>
          <p:cNvSpPr/>
          <p:nvPr/>
        </p:nvSpPr>
        <p:spPr>
          <a:xfrm>
            <a:off x="28712160" y="11155680"/>
            <a:ext cx="5942520" cy="4753800"/>
          </a:xfrm>
          <a:prstGeom prst="rect">
            <a:avLst/>
          </a:prstGeom>
          <a:solidFill>
            <a:srgbClr val="ffffcc"/>
          </a:solidFill>
          <a:ln w="25560">
            <a:noFill/>
          </a:ln>
        </p:spPr>
      </p:sp>
      <p:sp>
        <p:nvSpPr>
          <p:cNvPr id="81" name="CustomShape 40"/>
          <p:cNvSpPr/>
          <p:nvPr/>
        </p:nvSpPr>
        <p:spPr>
          <a:xfrm>
            <a:off x="28712160" y="11338560"/>
            <a:ext cx="5942520" cy="601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3600">
                <a:latin typeface="Arial"/>
              </a:rPr>
              <a:t>Manually Segmented</a:t>
            </a:r>
            <a:endParaRPr/>
          </a:p>
        </p:txBody>
      </p:sp>
      <p:sp>
        <p:nvSpPr>
          <p:cNvPr id="82" name="CustomShape 41"/>
          <p:cNvSpPr/>
          <p:nvPr/>
        </p:nvSpPr>
        <p:spPr>
          <a:xfrm>
            <a:off x="34655760" y="11284920"/>
            <a:ext cx="5942520" cy="601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3600">
                <a:latin typeface="Arial"/>
              </a:rPr>
              <a:t>Application Results</a:t>
            </a:r>
            <a:endParaRPr/>
          </a:p>
        </p:txBody>
      </p:sp>
      <p:sp>
        <p:nvSpPr>
          <p:cNvPr id="83" name="CustomShape 42"/>
          <p:cNvSpPr/>
          <p:nvPr/>
        </p:nvSpPr>
        <p:spPr>
          <a:xfrm>
            <a:off x="28712160" y="12618720"/>
            <a:ext cx="5942520" cy="222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3000">
                <a:latin typeface="Arial"/>
              </a:rPr>
              <a:t>Hayat Mucizelere Gebe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3000">
                <a:latin typeface="Arial"/>
              </a:rPr>
              <a:t>Seni Seviyorum Çünkü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3000">
                <a:latin typeface="Arial"/>
              </a:rPr>
              <a:t>bir poşet dolusu abur cubur</a:t>
            </a:r>
            <a:endParaRPr/>
          </a:p>
        </p:txBody>
      </p:sp>
      <p:sp>
        <p:nvSpPr>
          <p:cNvPr id="84" name="CustomShape 43"/>
          <p:cNvSpPr/>
          <p:nvPr/>
        </p:nvSpPr>
        <p:spPr>
          <a:xfrm>
            <a:off x="34930080" y="12589920"/>
            <a:ext cx="5668200" cy="222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3000">
                <a:latin typeface="Arial"/>
              </a:rPr>
              <a:t>Hayat Mucizelere Gebe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3000">
                <a:latin typeface="Arial"/>
              </a:rPr>
              <a:t>Seni Seviyorum Çünkü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3000">
                <a:latin typeface="Arial"/>
              </a:rPr>
              <a:t>bir poşetdolusua burcu bur</a:t>
            </a:r>
            <a:endParaRPr/>
          </a:p>
        </p:txBody>
      </p:sp>
      <p:sp>
        <p:nvSpPr>
          <p:cNvPr id="85" name="Line 44"/>
          <p:cNvSpPr/>
          <p:nvPr/>
        </p:nvSpPr>
        <p:spPr>
          <a:xfrm>
            <a:off x="34290000" y="14538960"/>
            <a:ext cx="100584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86" name="Line 45"/>
          <p:cNvSpPr/>
          <p:nvPr/>
        </p:nvSpPr>
        <p:spPr>
          <a:xfrm>
            <a:off x="34198560" y="13716000"/>
            <a:ext cx="10972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sp>
        <p:nvSpPr>
          <p:cNvPr id="87" name="Line 46"/>
          <p:cNvSpPr/>
          <p:nvPr/>
        </p:nvSpPr>
        <p:spPr>
          <a:xfrm>
            <a:off x="34198560" y="12893040"/>
            <a:ext cx="109728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sp>
      <p:pic>
        <p:nvPicPr>
          <p:cNvPr id="88" name="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40782240" y="12161520"/>
            <a:ext cx="684720" cy="78516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8"/>
          <a:stretch>
            <a:fillRect/>
          </a:stretch>
        </p:blipFill>
        <p:spPr>
          <a:xfrm>
            <a:off x="40690800" y="14173200"/>
            <a:ext cx="639000" cy="75780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9"/>
          <a:stretch>
            <a:fillRect/>
          </a:stretch>
        </p:blipFill>
        <p:spPr>
          <a:xfrm>
            <a:off x="40752720" y="13075920"/>
            <a:ext cx="684720" cy="785160"/>
          </a:xfrm>
          <a:prstGeom prst="rect">
            <a:avLst/>
          </a:prstGeom>
          <a:ln>
            <a:noFill/>
          </a:ln>
        </p:spPr>
      </p:pic>
      <p:sp>
        <p:nvSpPr>
          <p:cNvPr id="91" name="CustomShape 47"/>
          <p:cNvSpPr/>
          <p:nvPr/>
        </p:nvSpPr>
        <p:spPr>
          <a:xfrm>
            <a:off x="15179040" y="22240800"/>
            <a:ext cx="11886120" cy="80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5000">
                <a:latin typeface="Arial"/>
              </a:rPr>
              <a:t>Maximum Entropy Model</a:t>
            </a:r>
            <a:endParaRPr/>
          </a:p>
        </p:txBody>
      </p:sp>
      <p:sp>
        <p:nvSpPr>
          <p:cNvPr id="92" name="CustomShape 48"/>
          <p:cNvSpPr/>
          <p:nvPr/>
        </p:nvSpPr>
        <p:spPr>
          <a:xfrm>
            <a:off x="14604840" y="23655240"/>
            <a:ext cx="13612680" cy="4962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	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The target of statistical modeling is to construct a model that fits best accounts for training data. More specifically, for given training data, we have probability distribution We want to build a model that is close to training probability as possible.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	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We have used ”Maximum Entropy Model” </a:t>
            </a:r>
            <a:endParaRPr/>
          </a:p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to decide boundaries of words.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	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We created Model with training data </a:t>
            </a:r>
            <a:endParaRPr/>
          </a:p>
          <a:p>
            <a:pPr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Arial"/>
              </a:rPr>
              <a:t>via maximum-entropy model.</a:t>
            </a:r>
            <a:endParaRPr/>
          </a:p>
        </p:txBody>
      </p:sp>
      <p:pic>
        <p:nvPicPr>
          <p:cNvPr id="93" name="" descr=""/>
          <p:cNvPicPr/>
          <p:nvPr/>
        </p:nvPicPr>
        <p:blipFill>
          <a:blip r:embed="rId10"/>
          <a:stretch>
            <a:fillRect/>
          </a:stretch>
        </p:blipFill>
        <p:spPr>
          <a:xfrm>
            <a:off x="23546160" y="26124480"/>
            <a:ext cx="4671360" cy="350100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11"/>
          <a:stretch>
            <a:fillRect/>
          </a:stretch>
        </p:blipFill>
        <p:spPr>
          <a:xfrm>
            <a:off x="7680960" y="25685640"/>
            <a:ext cx="5180040" cy="4075200"/>
          </a:xfrm>
          <a:prstGeom prst="rect">
            <a:avLst/>
          </a:prstGeom>
          <a:ln>
            <a:noFill/>
          </a:ln>
        </p:spPr>
      </p:pic>
      <p:pic>
        <p:nvPicPr>
          <p:cNvPr id="95" name="" descr=""/>
          <p:cNvPicPr/>
          <p:nvPr/>
        </p:nvPicPr>
        <p:blipFill>
          <a:blip r:embed="rId12"/>
          <a:stretch>
            <a:fillRect/>
          </a:stretch>
        </p:blipFill>
        <p:spPr>
          <a:xfrm>
            <a:off x="1828800" y="25685640"/>
            <a:ext cx="5827680" cy="4214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